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9" r:id="rId6"/>
    <p:sldId id="280" r:id="rId7"/>
    <p:sldId id="282" r:id="rId8"/>
    <p:sldId id="262" r:id="rId9"/>
    <p:sldId id="268" r:id="rId10"/>
    <p:sldId id="281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3/19/2024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6088" y="1663435"/>
            <a:ext cx="5515909" cy="2003898"/>
          </a:xfrm>
        </p:spPr>
        <p:txBody>
          <a:bodyPr/>
          <a:lstStyle/>
          <a:p>
            <a:pPr algn="ctr"/>
            <a:r>
              <a:rPr lang="en-US" sz="4400" dirty="0"/>
              <a:t>Code-alpha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69100" y="2851555"/>
            <a:ext cx="4925188" cy="33924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A Web-Based Code Editor</a:t>
            </a:r>
          </a:p>
        </p:txBody>
      </p:sp>
      <p:sp>
        <p:nvSpPr>
          <p:cNvPr id="2" name="Title 110">
            <a:extLst>
              <a:ext uri="{FF2B5EF4-FFF2-40B4-BE49-F238E27FC236}">
                <a16:creationId xmlns:a16="http://schemas.microsoft.com/office/drawing/2014/main" id="{40ADCB2E-F8B6-4630-D6F0-D1DF6D63DEAC}"/>
              </a:ext>
            </a:extLst>
          </p:cNvPr>
          <p:cNvSpPr txBox="1">
            <a:spLocks/>
          </p:cNvSpPr>
          <p:nvPr/>
        </p:nvSpPr>
        <p:spPr>
          <a:xfrm>
            <a:off x="6671390" y="3667198"/>
            <a:ext cx="5520609" cy="1301248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vert="horz" lIns="557784" tIns="530352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Guided by:</a:t>
            </a:r>
          </a:p>
          <a:p>
            <a:r>
              <a:rPr lang="en-US" sz="2400" dirty="0"/>
              <a:t>Er. Aditya Sharma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7A8B510-0A61-E831-68E3-863E2B0910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683" r="7683"/>
          <a:stretch>
            <a:fillRect/>
          </a:stretch>
        </p:blipFill>
        <p:spPr>
          <a:xfrm>
            <a:off x="818838" y="1349308"/>
            <a:ext cx="5277162" cy="41593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350271"/>
            <a:ext cx="8510772" cy="634323"/>
          </a:xfrm>
        </p:spPr>
        <p:txBody>
          <a:bodyPr>
            <a:noAutofit/>
          </a:bodyPr>
          <a:lstStyle/>
          <a:p>
            <a:r>
              <a:rPr lang="en-US" sz="3600" dirty="0"/>
              <a:t>Our Team members &amp; Roles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6D5BB-B126-D8EC-593E-32A0DBA84C91}"/>
              </a:ext>
            </a:extLst>
          </p:cNvPr>
          <p:cNvSpPr txBox="1"/>
          <p:nvPr/>
        </p:nvSpPr>
        <p:spPr>
          <a:xfrm>
            <a:off x="748393" y="2693830"/>
            <a:ext cx="6547757" cy="1470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Sonu (Frontend Developer)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  <a:latin typeface="Castellar" panose="020A0402060406010301" pitchFamily="18" charset="0"/>
              </a:rPr>
              <a:t>Prashant (Middleware + API)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9C7F850-2030-2890-EB5E-5ECCC917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507" y="1561198"/>
            <a:ext cx="5105306" cy="39625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284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51197" y="1424637"/>
            <a:ext cx="4373741" cy="36512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stellar" panose="020A0402060406010301" pitchFamily="18" charset="0"/>
              </a:rPr>
              <a:t>1. Introduction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537211" y="5159759"/>
            <a:ext cx="4071881" cy="36512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stellar" panose="020A0402060406010301" pitchFamily="18" charset="0"/>
              </a:rPr>
              <a:t>5. Achievement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934773" y="3244908"/>
            <a:ext cx="3659851" cy="36512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stellar" panose="020A0402060406010301" pitchFamily="18" charset="0"/>
              </a:rPr>
              <a:t>4. Features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238316FC-1B74-8251-D14F-56CE8AD2FA63}"/>
              </a:ext>
            </a:extLst>
          </p:cNvPr>
          <p:cNvSpPr txBox="1">
            <a:spLocks/>
          </p:cNvSpPr>
          <p:nvPr/>
        </p:nvSpPr>
        <p:spPr>
          <a:xfrm>
            <a:off x="6438900" y="1425986"/>
            <a:ext cx="5080243" cy="634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stellar" panose="020A0402060406010301" pitchFamily="18" charset="0"/>
              </a:rPr>
              <a:t>2. Objective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E9693C8D-BEF9-B1B0-A5C5-28A239EF1E60}"/>
              </a:ext>
            </a:extLst>
          </p:cNvPr>
          <p:cNvSpPr txBox="1">
            <a:spLocks/>
          </p:cNvSpPr>
          <p:nvPr/>
        </p:nvSpPr>
        <p:spPr>
          <a:xfrm>
            <a:off x="7064169" y="5159759"/>
            <a:ext cx="4071881" cy="1069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stellar" panose="020A0402060406010301" pitchFamily="18" charset="0"/>
              </a:rPr>
              <a:t>6. conclusion</a:t>
            </a:r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E97A4F84-690F-33FA-BC6D-A10CF5C1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1" y="-121303"/>
            <a:ext cx="7286605" cy="1252456"/>
          </a:xfrm>
        </p:spPr>
        <p:txBody>
          <a:bodyPr>
            <a:normAutofit/>
          </a:bodyPr>
          <a:lstStyle/>
          <a:p>
            <a:r>
              <a:rPr lang="en-US" sz="3600" dirty="0"/>
              <a:t>Table of contents</a:t>
            </a:r>
            <a:endParaRPr lang="en-IN" sz="3600" dirty="0"/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CCE5D702-E851-CCEA-B49C-C8F9EE513BA0}"/>
              </a:ext>
            </a:extLst>
          </p:cNvPr>
          <p:cNvSpPr txBox="1">
            <a:spLocks/>
          </p:cNvSpPr>
          <p:nvPr/>
        </p:nvSpPr>
        <p:spPr>
          <a:xfrm>
            <a:off x="852970" y="3239246"/>
            <a:ext cx="5080243" cy="634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stellar" panose="020A0402060406010301" pitchFamily="18" charset="0"/>
              </a:rPr>
              <a:t>3. Tech-stack</a:t>
            </a:r>
          </a:p>
        </p:txBody>
      </p:sp>
    </p:spTree>
    <p:extLst>
      <p:ext uri="{BB962C8B-B14F-4D97-AF65-F5344CB8AC3E}">
        <p14:creationId xmlns:p14="http://schemas.microsoft.com/office/powerpoint/2010/main" val="1851119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6591945-3ACA-298E-C87F-58FF0E4FB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648" y="163659"/>
            <a:ext cx="7286605" cy="1235933"/>
          </a:xfrm>
        </p:spPr>
        <p:txBody>
          <a:bodyPr>
            <a:normAutofit/>
          </a:bodyPr>
          <a:lstStyle/>
          <a:p>
            <a:r>
              <a:rPr lang="en-US" sz="3600" dirty="0"/>
              <a:t>Introduction</a:t>
            </a:r>
            <a:endParaRPr lang="en-IN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FF51EC-AB01-0DC3-9120-A045606925D7}"/>
              </a:ext>
            </a:extLst>
          </p:cNvPr>
          <p:cNvSpPr txBox="1"/>
          <p:nvPr/>
        </p:nvSpPr>
        <p:spPr>
          <a:xfrm>
            <a:off x="1203649" y="1595535"/>
            <a:ext cx="9806473" cy="327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Online Code Editor is a dynamic web-based platform designed to facilitate coding, compilation, and execution of code snippets in various programming languages.     </a:t>
            </a:r>
            <a:r>
              <a:rPr lang="en-US" sz="2000" b="0" i="0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Welcome to "Code Alpha"  an innovative online code editor designed to revolutionize the way we code and collaborate. Code</a:t>
            </a:r>
            <a:r>
              <a:rPr lang="en-US" sz="2000" i="0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 Alpha </a:t>
            </a:r>
            <a:r>
              <a:rPr lang="en-US" sz="2000" b="0" i="0" dirty="0">
                <a:solidFill>
                  <a:schemeClr val="bg1"/>
                </a:solidFill>
                <a:effectLst/>
                <a:cs typeface="Times New Roman" panose="02020603050405020304" pitchFamily="18" charset="0"/>
              </a:rPr>
              <a:t>emerges as a response to the evolving needs and challenges faced by developers in the dynamic world of coding. This online code editor is not just a tool; it's a comprehensive solution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0423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350" y="223933"/>
            <a:ext cx="9385300" cy="985791"/>
          </a:xfrm>
        </p:spPr>
        <p:txBody>
          <a:bodyPr/>
          <a:lstStyle/>
          <a:p>
            <a:r>
              <a:rPr lang="en-US" sz="4800" dirty="0"/>
              <a:t>Technology stack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53907EBE-FFAC-FC49-B60E-3AD8E28ACE14}"/>
              </a:ext>
            </a:extLst>
          </p:cNvPr>
          <p:cNvSpPr txBox="1">
            <a:spLocks/>
          </p:cNvSpPr>
          <p:nvPr/>
        </p:nvSpPr>
        <p:spPr>
          <a:xfrm>
            <a:off x="726616" y="1458391"/>
            <a:ext cx="4209278" cy="741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Castellar" panose="020A0402060406010301" pitchFamily="18" charset="0"/>
              </a:rPr>
              <a:t>FRONTEND &amp; UI/UX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27D8F6C7-37A7-DABB-446B-224D80DEB195}"/>
              </a:ext>
            </a:extLst>
          </p:cNvPr>
          <p:cNvSpPr txBox="1">
            <a:spLocks/>
          </p:cNvSpPr>
          <p:nvPr/>
        </p:nvSpPr>
        <p:spPr>
          <a:xfrm>
            <a:off x="8016939" y="1508154"/>
            <a:ext cx="4209278" cy="7418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  <a:latin typeface="Castellar" panose="020A0402060406010301" pitchFamily="18" charset="0"/>
              </a:rPr>
              <a:t>middleware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0D3D529F-D89E-40DC-6655-F90DB0C7E5DC}"/>
              </a:ext>
            </a:extLst>
          </p:cNvPr>
          <p:cNvSpPr txBox="1">
            <a:spLocks/>
          </p:cNvSpPr>
          <p:nvPr/>
        </p:nvSpPr>
        <p:spPr>
          <a:xfrm>
            <a:off x="726613" y="2158945"/>
            <a:ext cx="4209281" cy="151120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ECECEC"/>
                </a:solidFill>
                <a:latin typeface="Arial Rounded MT Bold" panose="020F0704030504030204" pitchFamily="34" charset="0"/>
              </a:rPr>
              <a:t>HTML</a:t>
            </a:r>
          </a:p>
          <a:p>
            <a:r>
              <a:rPr lang="en-US" sz="2000" dirty="0">
                <a:solidFill>
                  <a:srgbClr val="ECECEC"/>
                </a:solidFill>
                <a:latin typeface="Arial Rounded MT Bold" panose="020F0704030504030204" pitchFamily="34" charset="0"/>
              </a:rPr>
              <a:t>CSS</a:t>
            </a:r>
          </a:p>
          <a:p>
            <a:r>
              <a:rPr lang="en-US" sz="2000" dirty="0">
                <a:solidFill>
                  <a:srgbClr val="ECECEC"/>
                </a:solidFill>
                <a:latin typeface="Arial Rounded MT Bold" panose="020F0704030504030204" pitchFamily="34" charset="0"/>
              </a:rPr>
              <a:t>Bootstrap</a:t>
            </a:r>
          </a:p>
          <a:p>
            <a:r>
              <a:rPr lang="en-US" sz="2000" dirty="0">
                <a:solidFill>
                  <a:srgbClr val="ECECEC"/>
                </a:solidFill>
                <a:latin typeface="Arial Rounded MT Bold" panose="020F0704030504030204" pitchFamily="34" charset="0"/>
              </a:rPr>
              <a:t>JavaScript</a:t>
            </a: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F3EDB1C4-7271-CA01-0A46-76955EB2D175}"/>
              </a:ext>
            </a:extLst>
          </p:cNvPr>
          <p:cNvSpPr txBox="1">
            <a:spLocks/>
          </p:cNvSpPr>
          <p:nvPr/>
        </p:nvSpPr>
        <p:spPr>
          <a:xfrm>
            <a:off x="7920520" y="2165116"/>
            <a:ext cx="4209281" cy="151120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ECECEC"/>
                </a:solidFill>
                <a:latin typeface="Arial Rounded MT Bold" panose="020F0704030504030204" pitchFamily="34" charset="0"/>
              </a:rPr>
              <a:t>JavaScript (Middleware API)</a:t>
            </a:r>
          </a:p>
          <a:p>
            <a:r>
              <a:rPr lang="en-US" sz="2000" dirty="0">
                <a:solidFill>
                  <a:srgbClr val="ECECEC"/>
                </a:solidFill>
                <a:latin typeface="Arial Rounded MT Bold" panose="020F0704030504030204" pitchFamily="34" charset="0"/>
              </a:rPr>
              <a:t>Node.js</a:t>
            </a:r>
          </a:p>
          <a:p>
            <a:r>
              <a:rPr lang="en-US" sz="2000" dirty="0">
                <a:solidFill>
                  <a:srgbClr val="ECECEC"/>
                </a:solidFill>
                <a:latin typeface="Arial Rounded MT Bold" panose="020F0704030504030204" pitchFamily="34" charset="0"/>
              </a:rPr>
              <a:t>Code-Mirror</a:t>
            </a:r>
          </a:p>
          <a:p>
            <a:r>
              <a:rPr lang="en-US" sz="2000" dirty="0" err="1">
                <a:solidFill>
                  <a:srgbClr val="ECECEC"/>
                </a:solidFill>
                <a:latin typeface="Arial Rounded MT Bold" panose="020F0704030504030204" pitchFamily="34" charset="0"/>
              </a:rPr>
              <a:t>Compilex</a:t>
            </a:r>
            <a:endParaRPr lang="en-US" sz="2000" dirty="0">
              <a:solidFill>
                <a:srgbClr val="ECECEC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3" y="464012"/>
            <a:ext cx="10812774" cy="609007"/>
          </a:xfrm>
        </p:spPr>
        <p:txBody>
          <a:bodyPr/>
          <a:lstStyle/>
          <a:p>
            <a:pPr algn="ctr"/>
            <a:r>
              <a:rPr lang="en-US" sz="3600" dirty="0"/>
              <a:t>Objectives of code-alpha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6FA606-13CF-2D88-50DB-B367B68DFD73}"/>
              </a:ext>
            </a:extLst>
          </p:cNvPr>
          <p:cNvSpPr txBox="1"/>
          <p:nvPr/>
        </p:nvSpPr>
        <p:spPr>
          <a:xfrm>
            <a:off x="846826" y="1483178"/>
            <a:ext cx="10498347" cy="4313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marR="81280" lvl="2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978535" algn="l"/>
              </a:tabLst>
            </a:pPr>
            <a:r>
              <a:rPr lang="en-US" sz="2000" dirty="0">
                <a:solidFill>
                  <a:schemeClr val="bg1"/>
                </a:solidFill>
                <a:ea typeface="Times New Roman" panose="02020603050405020304" pitchFamily="18" charset="0"/>
              </a:rPr>
              <a:t>Multi-Language Support</a:t>
            </a:r>
          </a:p>
          <a:p>
            <a:pPr marL="1200150" marR="81280" lvl="2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978535" algn="l"/>
              </a:tabLst>
            </a:pPr>
            <a:r>
              <a:rPr lang="en-US" sz="2000" dirty="0">
                <a:solidFill>
                  <a:schemeClr val="bg1"/>
                </a:solidFill>
                <a:ea typeface="Times New Roman" panose="02020603050405020304" pitchFamily="18" charset="0"/>
              </a:rPr>
              <a:t>Code Compilation and Execution</a:t>
            </a:r>
          </a:p>
          <a:p>
            <a:pPr marL="1200150" marR="81280" lvl="2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978535" algn="l"/>
              </a:tabLst>
            </a:pPr>
            <a:r>
              <a:rPr lang="en-US" sz="2000" dirty="0">
                <a:solidFill>
                  <a:schemeClr val="bg1"/>
                </a:solidFill>
                <a:ea typeface="Times New Roman" panose="02020603050405020304" pitchFamily="18" charset="0"/>
              </a:rPr>
              <a:t>Syntax Highlighting</a:t>
            </a:r>
          </a:p>
          <a:p>
            <a:pPr marL="1200150" marR="81280" lvl="2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978535" algn="l"/>
              </a:tabLst>
            </a:pPr>
            <a:r>
              <a:rPr lang="en-US" sz="2000" dirty="0">
                <a:solidFill>
                  <a:schemeClr val="bg1"/>
                </a:solidFill>
                <a:ea typeface="Times New Roman" panose="02020603050405020304" pitchFamily="18" charset="0"/>
              </a:rPr>
              <a:t>User-Friendly Code Editor</a:t>
            </a:r>
          </a:p>
          <a:p>
            <a:pPr marL="1200150" marR="81280" lvl="2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978535" algn="l"/>
              </a:tabLst>
            </a:pPr>
            <a:r>
              <a:rPr lang="en-US" sz="2000" dirty="0">
                <a:solidFill>
                  <a:schemeClr val="bg1"/>
                </a:solidFill>
                <a:ea typeface="Times New Roman" panose="02020603050405020304" pitchFamily="18" charset="0"/>
              </a:rPr>
              <a:t>Output Display</a:t>
            </a:r>
          </a:p>
          <a:p>
            <a:pPr marL="1200150" marR="81280" lvl="2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978535" algn="l"/>
              </a:tabLst>
            </a:pPr>
            <a:r>
              <a:rPr lang="en-US" sz="2000" dirty="0">
                <a:solidFill>
                  <a:schemeClr val="bg1"/>
                </a:solidFill>
                <a:ea typeface="Times New Roman" panose="02020603050405020304" pitchFamily="18" charset="0"/>
              </a:rPr>
              <a:t>Responsive Design</a:t>
            </a:r>
          </a:p>
          <a:p>
            <a:pPr marL="1200150" marR="81280" lvl="2" indent="-28575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tabLst>
                <a:tab pos="978535" algn="l"/>
              </a:tabLst>
            </a:pPr>
            <a:r>
              <a:rPr lang="en-US" sz="2000" dirty="0">
                <a:solidFill>
                  <a:schemeClr val="bg1"/>
                </a:solidFill>
                <a:ea typeface="Times New Roman" panose="02020603050405020304" pitchFamily="18" charset="0"/>
              </a:rPr>
              <a:t>Text Coloring is also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F728D-244C-F721-9406-8C430B21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820" y="2187834"/>
            <a:ext cx="3859353" cy="28907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1987C5-44D9-1E16-7865-CA789CE857CB}"/>
              </a:ext>
            </a:extLst>
          </p:cNvPr>
          <p:cNvSpPr txBox="1">
            <a:spLocks/>
          </p:cNvSpPr>
          <p:nvPr/>
        </p:nvSpPr>
        <p:spPr>
          <a:xfrm>
            <a:off x="1854750" y="372416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Achievement</a:t>
            </a:r>
            <a:endParaRPr lang="en-IN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CE906-8719-3CD5-E0EE-0FA58586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29" y="1713404"/>
            <a:ext cx="7581675" cy="3785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3CDE6A-57EF-FB70-D06A-094D18A3B0D9}"/>
              </a:ext>
            </a:extLst>
          </p:cNvPr>
          <p:cNvSpPr txBox="1"/>
          <p:nvPr/>
        </p:nvSpPr>
        <p:spPr>
          <a:xfrm>
            <a:off x="152896" y="1543503"/>
            <a:ext cx="4335125" cy="412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Castellar" panose="020A0402060406010301" pitchFamily="18" charset="0"/>
              </a:rPr>
              <a:t>Current Status</a:t>
            </a:r>
          </a:p>
          <a:p>
            <a:endParaRPr lang="en-US" sz="2000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stellar" panose="020A0402060406010301" pitchFamily="18" charset="0"/>
              </a:rPr>
              <a:t>HTML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stellar" panose="020A0402060406010301" pitchFamily="18" charset="0"/>
              </a:rPr>
              <a:t>CSS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stellar" panose="020A0402060406010301" pitchFamily="18" charset="0"/>
              </a:rPr>
              <a:t>Bootstrap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stellar" panose="020A0402060406010301" pitchFamily="18" charset="0"/>
              </a:rPr>
              <a:t>JavaScript Frontend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  <a:latin typeface="Castellar" panose="020A0402060406010301" pitchFamily="18" charset="0"/>
              </a:rPr>
              <a:t>UI Designing</a:t>
            </a:r>
            <a:endParaRPr lang="en-IN" sz="22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5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A5A89EF-81E9-4164-8EA3-DA69DAE6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3696" y="510666"/>
            <a:ext cx="4864608" cy="365760"/>
          </a:xfrm>
        </p:spPr>
        <p:txBody>
          <a:bodyPr/>
          <a:lstStyle/>
          <a:p>
            <a:pPr algn="ctr"/>
            <a:r>
              <a:rPr lang="en-US" sz="3600" dirty="0"/>
              <a:t>conclusion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CC94FD-7A66-243B-C009-603D1AE5A776}"/>
              </a:ext>
            </a:extLst>
          </p:cNvPr>
          <p:cNvSpPr txBox="1"/>
          <p:nvPr/>
        </p:nvSpPr>
        <p:spPr>
          <a:xfrm>
            <a:off x="793103" y="1119617"/>
            <a:ext cx="10590244" cy="492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Provides traditional coding experiences, seamlessly blending simplicity with the power to compile and run code across multiple languages.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Array of features cater to both beginners and advanced coder.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Instant compilation and code running, facilitating quick testing.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Allow students to focus solely on writing code without dealing with complex setup processes.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The Code-Alpha opens doors to endless coding opportunities, fostering innovation and exploration.</a:t>
            </a:r>
          </a:p>
        </p:txBody>
      </p:sp>
    </p:spTree>
    <p:extLst>
      <p:ext uri="{BB962C8B-B14F-4D97-AF65-F5344CB8AC3E}">
        <p14:creationId xmlns:p14="http://schemas.microsoft.com/office/powerpoint/2010/main" val="423171115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53381"/>
            <a:ext cx="12192000" cy="4151236"/>
          </a:xfrm>
          <a:solidFill>
            <a:schemeClr val="accent3">
              <a:alpha val="69000"/>
            </a:schemeClr>
          </a:solidFill>
        </p:spPr>
        <p:txBody>
          <a:bodyPr/>
          <a:lstStyle/>
          <a:p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/>
            </a:br>
            <a:br>
              <a:rPr lang="en-US" sz="5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5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5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5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</a:t>
            </a:r>
            <a:r>
              <a:rPr lang="en-US" sz="1380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Thankyou</a:t>
            </a:r>
            <a:endParaRPr lang="en-US" sz="1380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210</TotalTime>
  <Words>273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 Rounded MT Bold</vt:lpstr>
      <vt:lpstr>Bierstadt</vt:lpstr>
      <vt:lpstr>Calibri</vt:lpstr>
      <vt:lpstr>Castellar</vt:lpstr>
      <vt:lpstr>Courier New</vt:lpstr>
      <vt:lpstr>Posterama</vt:lpstr>
      <vt:lpstr>Posterama Bold</vt:lpstr>
      <vt:lpstr>Times New Roman</vt:lpstr>
      <vt:lpstr>Wingdings</vt:lpstr>
      <vt:lpstr>Office Theme</vt:lpstr>
      <vt:lpstr>Code-alpha</vt:lpstr>
      <vt:lpstr>Our Team members &amp; Roles</vt:lpstr>
      <vt:lpstr>Table of contents</vt:lpstr>
      <vt:lpstr>Introduction</vt:lpstr>
      <vt:lpstr>Technology stack</vt:lpstr>
      <vt:lpstr>Objectives of code-alpha</vt:lpstr>
      <vt:lpstr>PowerPoint Presentation</vt:lpstr>
      <vt:lpstr>conclusion</vt:lpstr>
      <vt:lpstr>                 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Captionflow</dc:title>
  <dc:creator>Prashant Sagar Shakya</dc:creator>
  <cp:lastModifiedBy>Prashant Sagar Shakya</cp:lastModifiedBy>
  <cp:revision>18</cp:revision>
  <dcterms:created xsi:type="dcterms:W3CDTF">2024-02-18T07:01:22Z</dcterms:created>
  <dcterms:modified xsi:type="dcterms:W3CDTF">2024-03-19T05:51:36Z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